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Geist"/>
      <p:regular r:id="rId17"/>
    </p:embeddedFont>
    <p:embeddedFont>
      <p:font typeface="Geist"/>
      <p:regular r:id="rId18"/>
    </p:embeddedFont>
    <p:embeddedFont>
      <p:font typeface="Geist"/>
      <p:regular r:id="rId19"/>
    </p:embeddedFont>
    <p:embeddedFont>
      <p:font typeface="Geis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svg"/><Relationship Id="rId11" Type="http://schemas.openxmlformats.org/officeDocument/2006/relationships/slideLayout" Target="../slideLayouts/slideLayout3.xml"/><Relationship Id="rId1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svg"/><Relationship Id="rId9" Type="http://schemas.openxmlformats.org/officeDocument/2006/relationships/slideLayout" Target="../slideLayouts/slideLayout6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sv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svg"/><Relationship Id="rId13" Type="http://schemas.openxmlformats.org/officeDocument/2006/relationships/image" Target="../media/image-7-13.png"/><Relationship Id="rId14" Type="http://schemas.openxmlformats.org/officeDocument/2006/relationships/image" Target="../media/image-7-14.png"/><Relationship Id="rId15" Type="http://schemas.openxmlformats.org/officeDocument/2006/relationships/image" Target="../media/image-7-15.png"/><Relationship Id="rId16" Type="http://schemas.openxmlformats.org/officeDocument/2006/relationships/image" Target="../media/image-7-16.svg"/><Relationship Id="rId17" Type="http://schemas.openxmlformats.org/officeDocument/2006/relationships/image" Target="../media/image-7-17.png"/><Relationship Id="rId18" Type="http://schemas.openxmlformats.org/officeDocument/2006/relationships/image" Target="../media/image-7-18.png"/><Relationship Id="rId19" Type="http://schemas.openxmlformats.org/officeDocument/2006/relationships/image" Target="../media/image-7-19.png"/><Relationship Id="rId20" Type="http://schemas.openxmlformats.org/officeDocument/2006/relationships/image" Target="../media/image-7-20.svg"/><Relationship Id="rId21" Type="http://schemas.openxmlformats.org/officeDocument/2006/relationships/image" Target="../media/image-7-21.png"/><Relationship Id="rId22" Type="http://schemas.openxmlformats.org/officeDocument/2006/relationships/image" Target="../media/image-7-22.png"/><Relationship Id="rId23" Type="http://schemas.openxmlformats.org/officeDocument/2006/relationships/image" Target="../media/image-7-23.png"/><Relationship Id="rId24" Type="http://schemas.openxmlformats.org/officeDocument/2006/relationships/image" Target="../media/image-7-24.svg"/><Relationship Id="rId25" Type="http://schemas.openxmlformats.org/officeDocument/2006/relationships/slideLayout" Target="../slideLayouts/slideLayout8.xml"/><Relationship Id="rId2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44247"/>
            <a:ext cx="7556421" cy="2211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Bootstrap: Framework CSS para Interfaces Web Responsivas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095756"/>
            <a:ext cx="75564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Acelera el desarrollo de interfaces profesionales con uno de los frameworks más populares del ecosistema web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2222"/>
            <a:ext cx="10159722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Empieza a Desarrollar con Bootstrap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822966"/>
            <a:ext cx="4158615" cy="41586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208395"/>
            <a:ext cx="3619500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Explora la Documentación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712982"/>
            <a:ext cx="4158615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Consulta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296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getbootstrap.com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para ver ejemplos completos de cada componente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1822966"/>
            <a:ext cx="4158615" cy="415861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6208395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Clona un Template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6712982"/>
            <a:ext cx="415861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Empieza con plantillas base para entender integración y estructura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1822966"/>
            <a:ext cx="4158615" cy="415861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6208395"/>
            <a:ext cx="2910007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Practica Diariamente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6712982"/>
            <a:ext cx="415861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Implementa interfaces sencillas para consolidar conocimiento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99818" y="500658"/>
            <a:ext cx="4286488" cy="557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3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¿Qué es Bootstrap?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1399818" y="2566749"/>
            <a:ext cx="2571869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Definición Técnica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1399818" y="3030617"/>
            <a:ext cx="3868936" cy="782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3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Bootstrap</a:t>
            </a:r>
            <a:pPr algn="l" indent="0" marL="0">
              <a:lnSpc>
                <a:spcPts val="150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es un </a:t>
            </a:r>
            <a:pPr algn="l" indent="0" marL="0">
              <a:lnSpc>
                <a:spcPts val="1500"/>
              </a:lnSpc>
              <a:buNone/>
            </a:pPr>
            <a:r>
              <a:rPr lang="en-US" sz="1350" dirty="0">
                <a:solidFill>
                  <a:srgbClr val="6296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framework front-end open-source</a:t>
            </a:r>
            <a:pPr algn="l" indent="0" marL="0">
              <a:lnSpc>
                <a:spcPts val="150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desarrollado por Twitter que proporciona una colección de herramientas para crear interfaces web responsive y móviles-first.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1399818" y="3929658"/>
            <a:ext cx="3868936" cy="586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Combina </a:t>
            </a:r>
            <a:pPr algn="l" indent="0" marL="0">
              <a:lnSpc>
                <a:spcPts val="1500"/>
              </a:lnSpc>
              <a:buNone/>
            </a:pPr>
            <a:r>
              <a:rPr lang="en-US" sz="1350" dirty="0">
                <a:solidFill>
                  <a:srgbClr val="6296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CSS, JavaScript y HTML</a:t>
            </a:r>
            <a:pPr algn="l" indent="0" marL="0">
              <a:lnSpc>
                <a:spcPts val="150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en un sistema modular que acelera significativamente el proceso de desarrollo.</a:t>
            </a:r>
            <a:endParaRPr lang="en-US" sz="13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94521" y="1397913"/>
            <a:ext cx="7543562" cy="4274582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1399818" y="5963960"/>
            <a:ext cx="3857149" cy="1764863"/>
          </a:xfrm>
          <a:prstGeom prst="roundRect">
            <a:avLst>
              <a:gd name="adj" fmla="val 4080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508" y="6150650"/>
            <a:ext cx="514350" cy="514350"/>
          </a:xfrm>
          <a:prstGeom prst="rect">
            <a:avLst/>
          </a:prstGeom>
        </p:spPr>
      </p:pic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7954" y="6291977"/>
            <a:ext cx="231458" cy="23145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86508" y="6794540"/>
            <a:ext cx="2143244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6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CSS Predefinido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1586508" y="7150894"/>
            <a:ext cx="3483769" cy="391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Estilos, variables y mixins SASS para diseño consistente</a:t>
            </a:r>
            <a:endParaRPr lang="en-US" sz="1350" dirty="0"/>
          </a:p>
        </p:txBody>
      </p:sp>
      <p:sp>
        <p:nvSpPr>
          <p:cNvPr id="12" name="Shape 7"/>
          <p:cNvSpPr/>
          <p:nvPr/>
        </p:nvSpPr>
        <p:spPr>
          <a:xfrm>
            <a:off x="5386507" y="5963960"/>
            <a:ext cx="3857268" cy="1764863"/>
          </a:xfrm>
          <a:prstGeom prst="roundRect">
            <a:avLst>
              <a:gd name="adj" fmla="val 4080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3197" y="6150650"/>
            <a:ext cx="514350" cy="514350"/>
          </a:xfrm>
          <a:prstGeom prst="rect">
            <a:avLst/>
          </a:prstGeom>
        </p:spPr>
      </p:pic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14643" y="6291977"/>
            <a:ext cx="231458" cy="23145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573197" y="6794540"/>
            <a:ext cx="2143244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6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Componentes JS</a:t>
            </a:r>
            <a:endParaRPr lang="en-US" sz="1650" dirty="0"/>
          </a:p>
        </p:txBody>
      </p:sp>
      <p:sp>
        <p:nvSpPr>
          <p:cNvPr id="16" name="Text 9"/>
          <p:cNvSpPr/>
          <p:nvPr/>
        </p:nvSpPr>
        <p:spPr>
          <a:xfrm>
            <a:off x="5573197" y="7150894"/>
            <a:ext cx="3483888" cy="391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Funcionalidades interactivas y dinámicas listas para usar</a:t>
            </a:r>
            <a:endParaRPr lang="en-US" sz="1350" dirty="0"/>
          </a:p>
        </p:txBody>
      </p:sp>
      <p:sp>
        <p:nvSpPr>
          <p:cNvPr id="17" name="Shape 10"/>
          <p:cNvSpPr/>
          <p:nvPr/>
        </p:nvSpPr>
        <p:spPr>
          <a:xfrm>
            <a:off x="9373314" y="5963960"/>
            <a:ext cx="3857268" cy="1764863"/>
          </a:xfrm>
          <a:prstGeom prst="roundRect">
            <a:avLst>
              <a:gd name="adj" fmla="val 4080"/>
            </a:avLst>
          </a:prstGeom>
          <a:solidFill>
            <a:srgbClr val="101620"/>
          </a:solidFill>
          <a:ln w="15240">
            <a:solidFill>
              <a:srgbClr val="002A80"/>
            </a:solidFill>
            <a:prstDash val="solid"/>
          </a:ln>
        </p:spPr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60004" y="6150650"/>
            <a:ext cx="514350" cy="514350"/>
          </a:xfrm>
          <a:prstGeom prst="rect">
            <a:avLst/>
          </a:prstGeom>
        </p:spPr>
      </p:pic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01451" y="6291977"/>
            <a:ext cx="231458" cy="231458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9560004" y="6794540"/>
            <a:ext cx="2143244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6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Sistema Grid</a:t>
            </a:r>
            <a:endParaRPr lang="en-US" sz="1650" dirty="0"/>
          </a:p>
        </p:txBody>
      </p:sp>
      <p:sp>
        <p:nvSpPr>
          <p:cNvPr id="21" name="Text 12"/>
          <p:cNvSpPr/>
          <p:nvPr/>
        </p:nvSpPr>
        <p:spPr>
          <a:xfrm>
            <a:off x="9560004" y="7150894"/>
            <a:ext cx="3483888" cy="391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Estructura de maquetación flexible y responsive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5883" y="1203127"/>
            <a:ext cx="6185773" cy="584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5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¿Cómo Funciona Bootstrap?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115883" y="2001560"/>
            <a:ext cx="179784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01</a:t>
            </a:r>
            <a:endParaRPr lang="en-US" sz="14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883" y="2293263"/>
            <a:ext cx="7885033" cy="228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15883" y="2428875"/>
            <a:ext cx="2248257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Importar Bootstrap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115883" y="2806541"/>
            <a:ext cx="7885033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Conectar las hojas de estilo CSS y scripts JavaScript en el documento HTML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6115883" y="3293388"/>
            <a:ext cx="179784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02</a:t>
            </a:r>
            <a:endParaRPr lang="en-US" sz="14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883" y="3567113"/>
            <a:ext cx="7885033" cy="228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115883" y="3720703"/>
            <a:ext cx="2248257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Añadir Clases CSS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6115883" y="4098369"/>
            <a:ext cx="7885033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Aplicar clases predefinidas como </a:t>
            </a:r>
            <a:pPr algn="l" indent="0" marL="0">
              <a:lnSpc>
                <a:spcPts val="1650"/>
              </a:lnSpc>
              <a:buNone/>
            </a:pPr>
            <a:r>
              <a:rPr lang="en-US" sz="14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.container</a:t>
            </a:r>
            <a:pPr algn="l" indent="0" marL="0">
              <a:lnSpc>
                <a:spcPts val="16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, </a:t>
            </a:r>
            <a:pPr algn="l" indent="0" marL="0">
              <a:lnSpc>
                <a:spcPts val="1650"/>
              </a:lnSpc>
              <a:buNone/>
            </a:pPr>
            <a:r>
              <a:rPr lang="en-US" sz="14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.row</a:t>
            </a:r>
            <a:pPr algn="l" indent="0" marL="0">
              <a:lnSpc>
                <a:spcPts val="16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, </a:t>
            </a:r>
            <a:pPr algn="l" indent="0" marL="0">
              <a:lnSpc>
                <a:spcPts val="1650"/>
              </a:lnSpc>
              <a:buNone/>
            </a:pPr>
            <a:r>
              <a:rPr lang="en-US" sz="14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.col</a:t>
            </a:r>
            <a:pPr algn="l" indent="0" marL="0">
              <a:lnSpc>
                <a:spcPts val="16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para estructura</a:t>
            </a:r>
            <a:endParaRPr lang="en-US" sz="1400" dirty="0"/>
          </a:p>
        </p:txBody>
      </p:sp>
      <p:sp>
        <p:nvSpPr>
          <p:cNvPr id="12" name="Text 7"/>
          <p:cNvSpPr/>
          <p:nvPr/>
        </p:nvSpPr>
        <p:spPr>
          <a:xfrm>
            <a:off x="6115883" y="4585216"/>
            <a:ext cx="179784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03</a:t>
            </a:r>
            <a:endParaRPr lang="en-US" sz="14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883" y="4840962"/>
            <a:ext cx="7885033" cy="228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115883" y="5012531"/>
            <a:ext cx="2248257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Integrar JavaScript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6115883" y="5390198"/>
            <a:ext cx="7885033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Utilizar componentes interactivos como modales, dropdowns o carousels</a:t>
            </a:r>
            <a:endParaRPr lang="en-US" sz="1400" dirty="0"/>
          </a:p>
        </p:txBody>
      </p:sp>
      <p:sp>
        <p:nvSpPr>
          <p:cNvPr id="16" name="Text 10"/>
          <p:cNvSpPr/>
          <p:nvPr/>
        </p:nvSpPr>
        <p:spPr>
          <a:xfrm>
            <a:off x="6115883" y="5877044"/>
            <a:ext cx="179784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04</a:t>
            </a:r>
            <a:endParaRPr lang="en-US" sz="140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883" y="6114812"/>
            <a:ext cx="7885033" cy="2286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115883" y="6304359"/>
            <a:ext cx="2248257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Personalizar Estilo</a:t>
            </a:r>
            <a:endParaRPr lang="en-US" sz="1750" dirty="0"/>
          </a:p>
        </p:txBody>
      </p:sp>
      <p:sp>
        <p:nvSpPr>
          <p:cNvPr id="19" name="Text 12"/>
          <p:cNvSpPr/>
          <p:nvPr/>
        </p:nvSpPr>
        <p:spPr>
          <a:xfrm>
            <a:off x="6115883" y="6682026"/>
            <a:ext cx="7885033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Ajustar variables SASS o CSS custom para adaptar a necesidades específicas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0922" y="631388"/>
            <a:ext cx="8258056" cy="660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39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Historia y Evolución de Bootstrap</a:t>
            </a:r>
            <a:endParaRPr lang="en-US" sz="3950" dirty="0"/>
          </a:p>
        </p:txBody>
      </p:sp>
      <p:sp>
        <p:nvSpPr>
          <p:cNvPr id="3" name="Shape 1"/>
          <p:cNvSpPr/>
          <p:nvPr/>
        </p:nvSpPr>
        <p:spPr>
          <a:xfrm>
            <a:off x="7303770" y="1655207"/>
            <a:ext cx="22860" cy="5942886"/>
          </a:xfrm>
          <a:prstGeom prst="roundRect">
            <a:avLst>
              <a:gd name="adj" fmla="val 373204"/>
            </a:avLst>
          </a:prstGeom>
          <a:solidFill>
            <a:srgbClr val="002A80"/>
          </a:solidFill>
          <a:ln/>
        </p:spPr>
      </p:sp>
      <p:sp>
        <p:nvSpPr>
          <p:cNvPr id="4" name="Shape 2"/>
          <p:cNvSpPr/>
          <p:nvPr/>
        </p:nvSpPr>
        <p:spPr>
          <a:xfrm>
            <a:off x="6500217" y="1872258"/>
            <a:ext cx="609362" cy="22860"/>
          </a:xfrm>
          <a:prstGeom prst="roundRect">
            <a:avLst>
              <a:gd name="adj" fmla="val 373204"/>
            </a:avLst>
          </a:prstGeom>
          <a:solidFill>
            <a:srgbClr val="002A80"/>
          </a:solidFill>
          <a:ln/>
        </p:spPr>
      </p:sp>
      <p:sp>
        <p:nvSpPr>
          <p:cNvPr id="5" name="Shape 3"/>
          <p:cNvSpPr/>
          <p:nvPr/>
        </p:nvSpPr>
        <p:spPr>
          <a:xfrm>
            <a:off x="7086719" y="1655207"/>
            <a:ext cx="456962" cy="456962"/>
          </a:xfrm>
          <a:prstGeom prst="roundRect">
            <a:avLst>
              <a:gd name="adj" fmla="val 18670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62860" y="1685687"/>
            <a:ext cx="304681" cy="396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1</a:t>
            </a:r>
            <a:endParaRPr lang="en-US" sz="2350" dirty="0"/>
          </a:p>
        </p:txBody>
      </p:sp>
      <p:sp>
        <p:nvSpPr>
          <p:cNvPr id="7" name="Text 5"/>
          <p:cNvSpPr/>
          <p:nvPr/>
        </p:nvSpPr>
        <p:spPr>
          <a:xfrm>
            <a:off x="3760589" y="1718667"/>
            <a:ext cx="2539008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2011 - Inicio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10922" y="2157770"/>
            <a:ext cx="5588675" cy="500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Twitter lanza Bootstrap (originamente 'Twitter Blueprint') para mantener consistencia en sus productos internos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520821" y="3048476"/>
            <a:ext cx="609362" cy="22860"/>
          </a:xfrm>
          <a:prstGeom prst="roundRect">
            <a:avLst>
              <a:gd name="adj" fmla="val 373204"/>
            </a:avLst>
          </a:prstGeom>
          <a:solidFill>
            <a:srgbClr val="002A80"/>
          </a:solidFill>
          <a:ln/>
        </p:spPr>
      </p:sp>
      <p:sp>
        <p:nvSpPr>
          <p:cNvPr id="10" name="Shape 8"/>
          <p:cNvSpPr/>
          <p:nvPr/>
        </p:nvSpPr>
        <p:spPr>
          <a:xfrm>
            <a:off x="7086719" y="2831425"/>
            <a:ext cx="456962" cy="456962"/>
          </a:xfrm>
          <a:prstGeom prst="roundRect">
            <a:avLst>
              <a:gd name="adj" fmla="val 18670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62860" y="2861905"/>
            <a:ext cx="304681" cy="396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2</a:t>
            </a:r>
            <a:endParaRPr lang="en-US" sz="2350" dirty="0"/>
          </a:p>
        </p:txBody>
      </p:sp>
      <p:sp>
        <p:nvSpPr>
          <p:cNvPr id="12" name="Text 10"/>
          <p:cNvSpPr/>
          <p:nvPr/>
        </p:nvSpPr>
        <p:spPr>
          <a:xfrm>
            <a:off x="8330803" y="2894886"/>
            <a:ext cx="2539008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2012 - Bootstrap 2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8330803" y="3333988"/>
            <a:ext cx="5588675" cy="500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Introduce el sistema de grillas fluido y el enfoque responsive, marcando un hito en diseño web adaptable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6500217" y="4074557"/>
            <a:ext cx="609362" cy="22860"/>
          </a:xfrm>
          <a:prstGeom prst="roundRect">
            <a:avLst>
              <a:gd name="adj" fmla="val 373204"/>
            </a:avLst>
          </a:prstGeom>
          <a:solidFill>
            <a:srgbClr val="002A80"/>
          </a:solidFill>
          <a:ln/>
        </p:spPr>
      </p:sp>
      <p:sp>
        <p:nvSpPr>
          <p:cNvPr id="15" name="Shape 13"/>
          <p:cNvSpPr/>
          <p:nvPr/>
        </p:nvSpPr>
        <p:spPr>
          <a:xfrm>
            <a:off x="7086719" y="3857506"/>
            <a:ext cx="456962" cy="456962"/>
          </a:xfrm>
          <a:prstGeom prst="roundRect">
            <a:avLst>
              <a:gd name="adj" fmla="val 18670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62860" y="3887986"/>
            <a:ext cx="304681" cy="396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3</a:t>
            </a:r>
            <a:endParaRPr lang="en-US" sz="2350" dirty="0"/>
          </a:p>
        </p:txBody>
      </p:sp>
      <p:sp>
        <p:nvSpPr>
          <p:cNvPr id="17" name="Text 15"/>
          <p:cNvSpPr/>
          <p:nvPr/>
        </p:nvSpPr>
        <p:spPr>
          <a:xfrm>
            <a:off x="3760589" y="3920966"/>
            <a:ext cx="2539008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2015 - Bootstrap 3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10922" y="4360069"/>
            <a:ext cx="5588675" cy="500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Full responsive approach con diseño mobile-first, eliminando soporte para Internet Explorer 7-8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7520821" y="5100638"/>
            <a:ext cx="609362" cy="22860"/>
          </a:xfrm>
          <a:prstGeom prst="roundRect">
            <a:avLst>
              <a:gd name="adj" fmla="val 373204"/>
            </a:avLst>
          </a:prstGeom>
          <a:solidFill>
            <a:srgbClr val="002A80"/>
          </a:solidFill>
          <a:ln/>
        </p:spPr>
      </p:sp>
      <p:sp>
        <p:nvSpPr>
          <p:cNvPr id="20" name="Shape 18"/>
          <p:cNvSpPr/>
          <p:nvPr/>
        </p:nvSpPr>
        <p:spPr>
          <a:xfrm>
            <a:off x="7086719" y="4883587"/>
            <a:ext cx="456962" cy="456962"/>
          </a:xfrm>
          <a:prstGeom prst="roundRect">
            <a:avLst>
              <a:gd name="adj" fmla="val 18670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62860" y="4914067"/>
            <a:ext cx="304681" cy="396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4</a:t>
            </a:r>
            <a:endParaRPr lang="en-US" sz="2350" dirty="0"/>
          </a:p>
        </p:txBody>
      </p:sp>
      <p:sp>
        <p:nvSpPr>
          <p:cNvPr id="22" name="Text 20"/>
          <p:cNvSpPr/>
          <p:nvPr/>
        </p:nvSpPr>
        <p:spPr>
          <a:xfrm>
            <a:off x="8330803" y="4947047"/>
            <a:ext cx="2539008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2017 - Bootstrap 4</a:t>
            </a:r>
            <a:endParaRPr lang="en-US" sz="1950" dirty="0"/>
          </a:p>
        </p:txBody>
      </p:sp>
      <p:sp>
        <p:nvSpPr>
          <p:cNvPr id="23" name="Text 21"/>
          <p:cNvSpPr/>
          <p:nvPr/>
        </p:nvSpPr>
        <p:spPr>
          <a:xfrm>
            <a:off x="8330803" y="5386149"/>
            <a:ext cx="5588675" cy="500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Cambia de Less a Sass, introduce flexbox, componentes reescritos y mejor accesibilidad</a:t>
            </a:r>
            <a:endParaRPr lang="en-US" sz="1550" dirty="0"/>
          </a:p>
        </p:txBody>
      </p:sp>
      <p:sp>
        <p:nvSpPr>
          <p:cNvPr id="24" name="Shape 22"/>
          <p:cNvSpPr/>
          <p:nvPr/>
        </p:nvSpPr>
        <p:spPr>
          <a:xfrm>
            <a:off x="6500217" y="6126718"/>
            <a:ext cx="609362" cy="22860"/>
          </a:xfrm>
          <a:prstGeom prst="roundRect">
            <a:avLst>
              <a:gd name="adj" fmla="val 373204"/>
            </a:avLst>
          </a:prstGeom>
          <a:solidFill>
            <a:srgbClr val="002A80"/>
          </a:solidFill>
          <a:ln/>
        </p:spPr>
      </p:sp>
      <p:sp>
        <p:nvSpPr>
          <p:cNvPr id="25" name="Shape 23"/>
          <p:cNvSpPr/>
          <p:nvPr/>
        </p:nvSpPr>
        <p:spPr>
          <a:xfrm>
            <a:off x="7086719" y="5909667"/>
            <a:ext cx="456962" cy="456962"/>
          </a:xfrm>
          <a:prstGeom prst="roundRect">
            <a:avLst>
              <a:gd name="adj" fmla="val 18670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162860" y="5940147"/>
            <a:ext cx="304681" cy="396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5</a:t>
            </a:r>
            <a:endParaRPr lang="en-US" sz="2350" dirty="0"/>
          </a:p>
        </p:txBody>
      </p:sp>
      <p:sp>
        <p:nvSpPr>
          <p:cNvPr id="27" name="Text 25"/>
          <p:cNvSpPr/>
          <p:nvPr/>
        </p:nvSpPr>
        <p:spPr>
          <a:xfrm>
            <a:off x="3760589" y="5973128"/>
            <a:ext cx="2539008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2021 - Bootstrap 5</a:t>
            </a:r>
            <a:endParaRPr lang="en-US" sz="1950" dirty="0"/>
          </a:p>
        </p:txBody>
      </p:sp>
      <p:sp>
        <p:nvSpPr>
          <p:cNvPr id="28" name="Text 26"/>
          <p:cNvSpPr/>
          <p:nvPr/>
        </p:nvSpPr>
        <p:spPr>
          <a:xfrm>
            <a:off x="710922" y="6412230"/>
            <a:ext cx="5588675" cy="500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Elimina dependencia de jQuery, nuevos componentes, modales y opciones de personalización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4440"/>
            <a:ext cx="764798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¿Para Qué Sirve Bootstrap?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425184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389114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Desarrollo Rápido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893701"/>
            <a:ext cx="6379607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Prototipado acelerado con componentes listos para usar que reducen tiempo de desarrollo a minutos en lugar de horas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6884" y="2425184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389114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Diseño Responsivo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3893701"/>
            <a:ext cx="6379726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Sistema mobile-first asegura interfaces óptimas en cualquier dispositivo, desde smartphones hasta escritorios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4936927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900857"/>
            <a:ext cx="3160752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Consistencia y Calidad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6405443"/>
            <a:ext cx="6379607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Componentes estandarizados garantizan UI coherente y accesible siguiendo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296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mejores prácticas WCAG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6884" y="4936927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900857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Compatibilidad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6405443"/>
            <a:ext cx="6379726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Soporte nativo para navegadores modernos sin necesidad de escribir código específico para cada uno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5329" y="698063"/>
            <a:ext cx="7693343" cy="1347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0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Sistema de Grillas (Grid System)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5329" y="2518410"/>
            <a:ext cx="3593902" cy="8081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4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Concepto de Filas y Columnas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25329" y="3515916"/>
            <a:ext cx="3593902" cy="1296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Bootstrap usa una </a:t>
            </a:r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6296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estructura de 12 columnas</a:t>
            </a:r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organizada en contenedores. Las filas (</a:t>
            </a:r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.row</a:t>
            </a:r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) agrupan columnas que suman 12 para ocupar el ancho completo.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725329" y="5025390"/>
            <a:ext cx="3593902" cy="1341834"/>
          </a:xfrm>
          <a:prstGeom prst="roundRect">
            <a:avLst>
              <a:gd name="adj" fmla="val 6487"/>
            </a:avLst>
          </a:prstGeom>
          <a:solidFill>
            <a:srgbClr val="1D232D"/>
          </a:solidFill>
          <a:ln/>
        </p:spPr>
      </p:sp>
      <p:sp>
        <p:nvSpPr>
          <p:cNvPr id="7" name="Shape 4"/>
          <p:cNvSpPr/>
          <p:nvPr/>
        </p:nvSpPr>
        <p:spPr>
          <a:xfrm>
            <a:off x="714970" y="5025390"/>
            <a:ext cx="3614618" cy="1341834"/>
          </a:xfrm>
          <a:prstGeom prst="roundRect">
            <a:avLst>
              <a:gd name="adj" fmla="val 2317"/>
            </a:avLst>
          </a:prstGeom>
          <a:solidFill>
            <a:srgbClr val="1D232D"/>
          </a:solidFill>
          <a:ln/>
        </p:spPr>
      </p:sp>
      <p:sp>
        <p:nvSpPr>
          <p:cNvPr id="8" name="Text 5"/>
          <p:cNvSpPr/>
          <p:nvPr/>
        </p:nvSpPr>
        <p:spPr>
          <a:xfrm>
            <a:off x="922139" y="5180767"/>
            <a:ext cx="3200281" cy="1031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.container</a:t>
            </a:r>
            <a:endParaRPr lang="en-US" sz="160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.row</a:t>
            </a:r>
            <a:endParaRPr lang="en-US" sz="160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.col-8    [8/12]</a:t>
            </a:r>
            <a:endParaRPr lang="en-US" sz="160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.col-4    [4/12]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25329" y="6580227"/>
            <a:ext cx="3593902" cy="7809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Las clases </a:t>
            </a:r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.col</a:t>
            </a:r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definen el ancho proporcional, permitiendo diseños flexibles y adaptativos.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832390" y="2518410"/>
            <a:ext cx="3593902" cy="8081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4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Breakpoints y Adaptabilidad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4832390" y="3515916"/>
            <a:ext cx="3593902" cy="7733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Diseño </a:t>
            </a:r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6296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mobile-first</a:t>
            </a:r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con 5 breakpoints para controlar el comportamiento en diferentes tamaños de pantalla: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832390" y="4459605"/>
            <a:ext cx="3593902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xs</a:t>
            </a:r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(extra small) - Teléfonos: &lt;576px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832390" y="4887754"/>
            <a:ext cx="3593902" cy="515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sm</a:t>
            </a:r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(small) - Tablets pequeñas: ≥576px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832390" y="5573673"/>
            <a:ext cx="3593902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md</a:t>
            </a:r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(medium) - Tablets: ≥768px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832390" y="6001822"/>
            <a:ext cx="3593902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lg</a:t>
            </a:r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(large) - Escritorios: ≥992px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832390" y="6429970"/>
            <a:ext cx="3593902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xl</a:t>
            </a:r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(extra large): ≥1200px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68586" y="793790"/>
            <a:ext cx="6465213" cy="588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5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Componentes Más Utilizados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1068586" y="1439942"/>
            <a:ext cx="7657267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Elementos clave para construir interfaces profesionales rápidamente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1068586" y="2222421"/>
            <a:ext cx="6174343" cy="1460421"/>
          </a:xfrm>
          <a:prstGeom prst="roundRect">
            <a:avLst>
              <a:gd name="adj" fmla="val 7513"/>
            </a:avLst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586" y="2199561"/>
            <a:ext cx="6174343" cy="91440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176" y="1950839"/>
            <a:ext cx="543163" cy="543163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173" y="2113836"/>
            <a:ext cx="217170" cy="21717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272421" y="2674977"/>
            <a:ext cx="2263140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Navbar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1272421" y="3055858"/>
            <a:ext cx="5766673" cy="423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Barra de navegación adaptable con menú responsive, hamburguesa móvil, enlaces y elementos interactivos</a:t>
            </a:r>
            <a:endParaRPr lang="en-US" sz="1400" dirty="0"/>
          </a:p>
        </p:txBody>
      </p:sp>
      <p:sp>
        <p:nvSpPr>
          <p:cNvPr id="10" name="Shape 5"/>
          <p:cNvSpPr/>
          <p:nvPr/>
        </p:nvSpPr>
        <p:spPr>
          <a:xfrm>
            <a:off x="7387352" y="2222421"/>
            <a:ext cx="6174343" cy="1460421"/>
          </a:xfrm>
          <a:prstGeom prst="roundRect">
            <a:avLst>
              <a:gd name="adj" fmla="val 7513"/>
            </a:avLst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7352" y="2199561"/>
            <a:ext cx="6174343" cy="91440"/>
          </a:xfrm>
          <a:prstGeom prst="rect">
            <a:avLst/>
          </a:prstGeom>
        </p:spPr>
      </p:pic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2942" y="1950839"/>
            <a:ext cx="543163" cy="543163"/>
          </a:xfrm>
          <a:prstGeom prst="rect">
            <a:avLst/>
          </a:prstGeom>
        </p:spPr>
      </p:pic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65938" y="2113836"/>
            <a:ext cx="217170" cy="217170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7591187" y="2674977"/>
            <a:ext cx="2263140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Button</a:t>
            </a:r>
            <a:endParaRPr lang="en-US" sz="1750" dirty="0"/>
          </a:p>
        </p:txBody>
      </p:sp>
      <p:sp>
        <p:nvSpPr>
          <p:cNvPr id="15" name="Text 7"/>
          <p:cNvSpPr/>
          <p:nvPr/>
        </p:nvSpPr>
        <p:spPr>
          <a:xfrm>
            <a:off x="7591187" y="3055858"/>
            <a:ext cx="5766673" cy="423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Botones estilizados con variantes (primary, secondary, success), tamaños y estados (hover, active, disabled)</a:t>
            </a:r>
            <a:endParaRPr lang="en-US" sz="1400" dirty="0"/>
          </a:p>
        </p:txBody>
      </p:sp>
      <p:sp>
        <p:nvSpPr>
          <p:cNvPr id="16" name="Shape 8"/>
          <p:cNvSpPr/>
          <p:nvPr/>
        </p:nvSpPr>
        <p:spPr>
          <a:xfrm>
            <a:off x="1068586" y="4098846"/>
            <a:ext cx="6174343" cy="1460421"/>
          </a:xfrm>
          <a:prstGeom prst="roundRect">
            <a:avLst>
              <a:gd name="adj" fmla="val 7513"/>
            </a:avLst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8586" y="4075986"/>
            <a:ext cx="6174343" cy="91440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84176" y="3827264"/>
            <a:ext cx="543163" cy="543163"/>
          </a:xfrm>
          <a:prstGeom prst="rect">
            <a:avLst/>
          </a:prstGeom>
        </p:spPr>
      </p:pic>
      <p:pic>
        <p:nvPicPr>
          <p:cNvPr id="19" name="Image 8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47173" y="3990261"/>
            <a:ext cx="217170" cy="217170"/>
          </a:xfrm>
          <a:prstGeom prst="rect">
            <a:avLst/>
          </a:prstGeom>
        </p:spPr>
      </p:pic>
      <p:sp>
        <p:nvSpPr>
          <p:cNvPr id="20" name="Text 9"/>
          <p:cNvSpPr/>
          <p:nvPr/>
        </p:nvSpPr>
        <p:spPr>
          <a:xfrm>
            <a:off x="1272421" y="4551402"/>
            <a:ext cx="2263140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Card</a:t>
            </a:r>
            <a:endParaRPr lang="en-US" sz="1750" dirty="0"/>
          </a:p>
        </p:txBody>
      </p:sp>
      <p:sp>
        <p:nvSpPr>
          <p:cNvPr id="21" name="Text 10"/>
          <p:cNvSpPr/>
          <p:nvPr/>
        </p:nvSpPr>
        <p:spPr>
          <a:xfrm>
            <a:off x="1272421" y="4932283"/>
            <a:ext cx="5766673" cy="423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Contenedor flexible para contenido con header, body, footer, imágenes y botones de acción integrados</a:t>
            </a:r>
            <a:endParaRPr lang="en-US" sz="1400" dirty="0"/>
          </a:p>
        </p:txBody>
      </p:sp>
      <p:sp>
        <p:nvSpPr>
          <p:cNvPr id="22" name="Shape 11"/>
          <p:cNvSpPr/>
          <p:nvPr/>
        </p:nvSpPr>
        <p:spPr>
          <a:xfrm>
            <a:off x="7387352" y="4098846"/>
            <a:ext cx="6174343" cy="1460421"/>
          </a:xfrm>
          <a:prstGeom prst="roundRect">
            <a:avLst>
              <a:gd name="adj" fmla="val 7513"/>
            </a:avLst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23" name="Image 9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7352" y="4075986"/>
            <a:ext cx="6174343" cy="91440"/>
          </a:xfrm>
          <a:prstGeom prst="rect">
            <a:avLst/>
          </a:prstGeom>
        </p:spPr>
      </p:pic>
      <p:pic>
        <p:nvPicPr>
          <p:cNvPr id="24" name="Image 10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02942" y="3827264"/>
            <a:ext cx="543163" cy="543163"/>
          </a:xfrm>
          <a:prstGeom prst="rect">
            <a:avLst/>
          </a:prstGeom>
        </p:spPr>
      </p:pic>
      <p:pic>
        <p:nvPicPr>
          <p:cNvPr id="25" name="Image 11" descr="preencoded.png">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365938" y="3990261"/>
            <a:ext cx="217170" cy="217170"/>
          </a:xfrm>
          <a:prstGeom prst="rect">
            <a:avLst/>
          </a:prstGeom>
        </p:spPr>
      </p:pic>
      <p:sp>
        <p:nvSpPr>
          <p:cNvPr id="26" name="Text 12"/>
          <p:cNvSpPr/>
          <p:nvPr/>
        </p:nvSpPr>
        <p:spPr>
          <a:xfrm>
            <a:off x="7591187" y="4551402"/>
            <a:ext cx="2263140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Modal</a:t>
            </a:r>
            <a:endParaRPr lang="en-US" sz="1750" dirty="0"/>
          </a:p>
        </p:txBody>
      </p:sp>
      <p:sp>
        <p:nvSpPr>
          <p:cNvPr id="27" name="Text 13"/>
          <p:cNvSpPr/>
          <p:nvPr/>
        </p:nvSpPr>
        <p:spPr>
          <a:xfrm>
            <a:off x="7591187" y="4932283"/>
            <a:ext cx="5766673" cy="423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Ventana emergente para diálogos, formularios o contenido adicional con efecto backdrop y opciones animadas</a:t>
            </a:r>
            <a:endParaRPr lang="en-US" sz="1400" dirty="0"/>
          </a:p>
        </p:txBody>
      </p:sp>
      <p:sp>
        <p:nvSpPr>
          <p:cNvPr id="28" name="Shape 14"/>
          <p:cNvSpPr/>
          <p:nvPr/>
        </p:nvSpPr>
        <p:spPr>
          <a:xfrm>
            <a:off x="1068586" y="5975271"/>
            <a:ext cx="6174343" cy="1460421"/>
          </a:xfrm>
          <a:prstGeom prst="roundRect">
            <a:avLst>
              <a:gd name="adj" fmla="val 7513"/>
            </a:avLst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29" name="Image 12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8586" y="5952411"/>
            <a:ext cx="6174343" cy="91440"/>
          </a:xfrm>
          <a:prstGeom prst="rect">
            <a:avLst/>
          </a:prstGeom>
        </p:spPr>
      </p:pic>
      <p:pic>
        <p:nvPicPr>
          <p:cNvPr id="30" name="Image 13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84176" y="5703689"/>
            <a:ext cx="543163" cy="543163"/>
          </a:xfrm>
          <a:prstGeom prst="rect">
            <a:avLst/>
          </a:prstGeom>
        </p:spPr>
      </p:pic>
      <p:pic>
        <p:nvPicPr>
          <p:cNvPr id="31" name="Image 14" descr="preencoded.png">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047173" y="5866686"/>
            <a:ext cx="217170" cy="217170"/>
          </a:xfrm>
          <a:prstGeom prst="rect">
            <a:avLst/>
          </a:prstGeom>
        </p:spPr>
      </p:pic>
      <p:sp>
        <p:nvSpPr>
          <p:cNvPr id="32" name="Text 15"/>
          <p:cNvSpPr/>
          <p:nvPr/>
        </p:nvSpPr>
        <p:spPr>
          <a:xfrm>
            <a:off x="1272421" y="6427827"/>
            <a:ext cx="2263140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Form</a:t>
            </a:r>
            <a:endParaRPr lang="en-US" sz="1750" dirty="0"/>
          </a:p>
        </p:txBody>
      </p:sp>
      <p:sp>
        <p:nvSpPr>
          <p:cNvPr id="33" name="Text 16"/>
          <p:cNvSpPr/>
          <p:nvPr/>
        </p:nvSpPr>
        <p:spPr>
          <a:xfrm>
            <a:off x="1272421" y="6808708"/>
            <a:ext cx="5766673" cy="423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Elementos de formulario estilizados con inputs, selects, checkbox y validación visual integrada</a:t>
            </a:r>
            <a:endParaRPr lang="en-US" sz="1400" dirty="0"/>
          </a:p>
        </p:txBody>
      </p:sp>
      <p:sp>
        <p:nvSpPr>
          <p:cNvPr id="34" name="Shape 17"/>
          <p:cNvSpPr/>
          <p:nvPr/>
        </p:nvSpPr>
        <p:spPr>
          <a:xfrm>
            <a:off x="7387352" y="5975271"/>
            <a:ext cx="6174343" cy="1460421"/>
          </a:xfrm>
          <a:prstGeom prst="roundRect">
            <a:avLst>
              <a:gd name="adj" fmla="val 7513"/>
            </a:avLst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35" name="Image 15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387352" y="5952411"/>
            <a:ext cx="6174343" cy="91440"/>
          </a:xfrm>
          <a:prstGeom prst="rect">
            <a:avLst/>
          </a:prstGeom>
        </p:spPr>
      </p:pic>
      <p:pic>
        <p:nvPicPr>
          <p:cNvPr id="36" name="Image 16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02942" y="5703689"/>
            <a:ext cx="543163" cy="543163"/>
          </a:xfrm>
          <a:prstGeom prst="rect">
            <a:avLst/>
          </a:prstGeom>
        </p:spPr>
      </p:pic>
      <p:pic>
        <p:nvPicPr>
          <p:cNvPr id="37" name="Image 17" descr="preencoded.png">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365938" y="5866686"/>
            <a:ext cx="217170" cy="217170"/>
          </a:xfrm>
          <a:prstGeom prst="rect">
            <a:avLst/>
          </a:prstGeom>
        </p:spPr>
      </p:pic>
      <p:sp>
        <p:nvSpPr>
          <p:cNvPr id="38" name="Text 18"/>
          <p:cNvSpPr/>
          <p:nvPr/>
        </p:nvSpPr>
        <p:spPr>
          <a:xfrm>
            <a:off x="7591187" y="6427827"/>
            <a:ext cx="2263140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Alert</a:t>
            </a:r>
            <a:endParaRPr lang="en-US" sz="1750" dirty="0"/>
          </a:p>
        </p:txBody>
      </p:sp>
      <p:sp>
        <p:nvSpPr>
          <p:cNvPr id="39" name="Text 19"/>
          <p:cNvSpPr/>
          <p:nvPr/>
        </p:nvSpPr>
        <p:spPr>
          <a:xfrm>
            <a:off x="7591187" y="6808708"/>
            <a:ext cx="5766673" cy="423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Mensajes contextuales con variantes (success, danger, warning, info) y opcional cierre programático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6429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996565" y="2510552"/>
            <a:ext cx="6697147" cy="406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Ejemplo Práctico: Primera Página Bootstrap</a:t>
            </a:r>
            <a:endParaRPr lang="en-US" sz="2450" dirty="0"/>
          </a:p>
        </p:txBody>
      </p:sp>
      <p:sp>
        <p:nvSpPr>
          <p:cNvPr id="4" name="Text 1"/>
          <p:cNvSpPr/>
          <p:nvPr/>
        </p:nvSpPr>
        <p:spPr>
          <a:xfrm>
            <a:off x="2996565" y="3089910"/>
            <a:ext cx="2204799" cy="244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Estructura HTML Básica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2996565" y="3403044"/>
            <a:ext cx="4165997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950"/>
              </a:lnSpc>
              <a:buNone/>
            </a:pPr>
            <a:r>
              <a:rPr lang="en-US" sz="9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Implementación de un layout sencillo utilizando el sistema de grillas y componentes fundamentales.</a:t>
            </a:r>
            <a:endParaRPr lang="en-US" sz="950" dirty="0"/>
          </a:p>
        </p:txBody>
      </p:sp>
      <p:sp>
        <p:nvSpPr>
          <p:cNvPr id="6" name="Shape 3"/>
          <p:cNvSpPr/>
          <p:nvPr/>
        </p:nvSpPr>
        <p:spPr>
          <a:xfrm>
            <a:off x="7475458" y="3098483"/>
            <a:ext cx="4165997" cy="2837974"/>
          </a:xfrm>
          <a:prstGeom prst="roundRect">
            <a:avLst>
              <a:gd name="adj" fmla="val 1853"/>
            </a:avLst>
          </a:prstGeom>
          <a:solidFill>
            <a:srgbClr val="1D232D"/>
          </a:solidFill>
          <a:ln/>
        </p:spPr>
      </p:sp>
      <p:sp>
        <p:nvSpPr>
          <p:cNvPr id="7" name="Shape 4"/>
          <p:cNvSpPr/>
          <p:nvPr/>
        </p:nvSpPr>
        <p:spPr>
          <a:xfrm>
            <a:off x="7469267" y="3098483"/>
            <a:ext cx="4178379" cy="2837974"/>
          </a:xfrm>
          <a:prstGeom prst="roundRect">
            <a:avLst>
              <a:gd name="adj" fmla="val 662"/>
            </a:avLst>
          </a:prstGeom>
          <a:solidFill>
            <a:srgbClr val="1D232D"/>
          </a:solidFill>
          <a:ln/>
        </p:spPr>
      </p:sp>
      <p:sp>
        <p:nvSpPr>
          <p:cNvPr id="8" name="Text 5"/>
          <p:cNvSpPr/>
          <p:nvPr/>
        </p:nvSpPr>
        <p:spPr>
          <a:xfrm>
            <a:off x="7594402" y="3192304"/>
            <a:ext cx="3928110" cy="265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950"/>
              </a:lnSpc>
              <a:buNone/>
            </a:pPr>
            <a:r>
              <a:rPr lang="en-US" sz="9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&lt;!-- Estructura HTML5 --&gt;</a:t>
            </a:r>
            <a:endParaRPr lang="en-US" sz="950" dirty="0"/>
          </a:p>
          <a:p>
            <a:pPr algn="l" indent="0" marL="0">
              <a:lnSpc>
                <a:spcPts val="950"/>
              </a:lnSpc>
              <a:buNone/>
            </a:pPr>
            <a:r>
              <a:rPr lang="en-US" sz="9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&lt;DOCTYPE html&gt;</a:t>
            </a:r>
            <a:endParaRPr lang="en-US" sz="950" dirty="0"/>
          </a:p>
          <a:p>
            <a:pPr algn="l" indent="0" marL="0">
              <a:lnSpc>
                <a:spcPts val="950"/>
              </a:lnSpc>
              <a:buNone/>
            </a:pPr>
            <a:r>
              <a:rPr lang="en-US" sz="9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&lt;html&gt;</a:t>
            </a:r>
            <a:endParaRPr lang="en-US" sz="950" dirty="0"/>
          </a:p>
          <a:p>
            <a:pPr algn="l" indent="0" marL="0">
              <a:lnSpc>
                <a:spcPts val="950"/>
              </a:lnSpc>
              <a:buNone/>
            </a:pPr>
            <a:r>
              <a:rPr lang="en-US" sz="9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&lt;head&gt;</a:t>
            </a:r>
            <a:endParaRPr lang="en-US" sz="950" dirty="0"/>
          </a:p>
          <a:p>
            <a:pPr algn="l" indent="0" marL="0">
              <a:lnSpc>
                <a:spcPts val="950"/>
              </a:lnSpc>
              <a:buNone/>
            </a:pPr>
            <a:r>
              <a:rPr lang="en-US" sz="9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&lt;link href="bootstrap.min.css" rel="stylesheet"&gt;</a:t>
            </a:r>
            <a:endParaRPr lang="en-US" sz="950" dirty="0"/>
          </a:p>
          <a:p>
            <a:pPr algn="l" indent="0" marL="0">
              <a:lnSpc>
                <a:spcPts val="950"/>
              </a:lnSpc>
              <a:buNone/>
            </a:pPr>
            <a:r>
              <a:rPr lang="en-US" sz="9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&lt;/head&gt;</a:t>
            </a:r>
            <a:endParaRPr lang="en-US" sz="950" dirty="0"/>
          </a:p>
          <a:p>
            <a:pPr algn="l" indent="0" marL="0">
              <a:lnSpc>
                <a:spcPts val="950"/>
              </a:lnSpc>
              <a:buNone/>
            </a:pPr>
            <a:r>
              <a:rPr lang="en-US" sz="9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&lt;body&gt;</a:t>
            </a:r>
            <a:endParaRPr lang="en-US" sz="950" dirty="0"/>
          </a:p>
          <a:p>
            <a:pPr algn="l" indent="0" marL="0">
              <a:lnSpc>
                <a:spcPts val="950"/>
              </a:lnSpc>
              <a:buNone/>
            </a:pPr>
            <a:r>
              <a:rPr lang="en-US" sz="9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&lt;div class="container"&gt;</a:t>
            </a:r>
            <a:endParaRPr lang="en-US" sz="950" dirty="0"/>
          </a:p>
          <a:p>
            <a:pPr algn="l" indent="0" marL="0">
              <a:lnSpc>
                <a:spcPts val="950"/>
              </a:lnSpc>
              <a:buNone/>
            </a:pPr>
            <a:r>
              <a:rPr lang="en-US" sz="9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&lt;h1&gt;Mi Sitio</a:t>
            </a:r>
            <a:endParaRPr lang="en-US" sz="950" dirty="0"/>
          </a:p>
          <a:p>
            <a:pPr algn="l" indent="0" marL="0">
              <a:lnSpc>
                <a:spcPts val="950"/>
              </a:lnSpc>
              <a:buNone/>
            </a:pPr>
            <a:r>
              <a:rPr lang="en-US" sz="9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&lt;div class="row"&gt;</a:t>
            </a:r>
            <a:endParaRPr lang="en-US" sz="950" dirty="0"/>
          </a:p>
          <a:p>
            <a:pPr algn="l" indent="0" marL="0">
              <a:lnSpc>
                <a:spcPts val="950"/>
              </a:lnSpc>
              <a:buNone/>
            </a:pPr>
            <a:r>
              <a:rPr lang="en-US" sz="9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&lt;div class="col-md-8"&gt;</a:t>
            </a:r>
            <a:endParaRPr lang="en-US" sz="950" dirty="0"/>
          </a:p>
          <a:p>
            <a:pPr algn="l" indent="0" marL="0">
              <a:lnSpc>
                <a:spcPts val="950"/>
              </a:lnSpc>
              <a:buNone/>
            </a:pPr>
            <a:r>
              <a:rPr lang="en-US" sz="9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&lt;h3&gt;Contenido</a:t>
            </a:r>
            <a:endParaRPr lang="en-US" sz="950" dirty="0"/>
          </a:p>
          <a:p>
            <a:pPr algn="l" indent="0" marL="0">
              <a:lnSpc>
                <a:spcPts val="950"/>
              </a:lnSpc>
              <a:buNone/>
            </a:pPr>
            <a:r>
              <a:rPr lang="en-US" sz="9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&lt;/div&gt;</a:t>
            </a:r>
            <a:endParaRPr lang="en-US" sz="950" dirty="0"/>
          </a:p>
          <a:p>
            <a:pPr algn="l" indent="0" marL="0">
              <a:lnSpc>
                <a:spcPts val="950"/>
              </a:lnSpc>
              <a:buNone/>
            </a:pPr>
            <a:r>
              <a:rPr lang="en-US" sz="9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&lt;div class="col-md-4"&gt;</a:t>
            </a:r>
            <a:endParaRPr lang="en-US" sz="950" dirty="0"/>
          </a:p>
          <a:p>
            <a:pPr algn="l" indent="0" marL="0">
              <a:lnSpc>
                <a:spcPts val="950"/>
              </a:lnSpc>
              <a:buNone/>
            </a:pPr>
            <a:r>
              <a:rPr lang="en-US" sz="9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&lt;h3&gt;Sidebar</a:t>
            </a:r>
            <a:endParaRPr lang="en-US" sz="950" dirty="0"/>
          </a:p>
          <a:p>
            <a:pPr algn="l" indent="0" marL="0">
              <a:lnSpc>
                <a:spcPts val="950"/>
              </a:lnSpc>
              <a:buNone/>
            </a:pPr>
            <a:r>
              <a:rPr lang="en-US" sz="9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&lt;/div&gt;</a:t>
            </a:r>
            <a:endParaRPr lang="en-US" sz="950" dirty="0"/>
          </a:p>
          <a:p>
            <a:pPr algn="l" indent="0" marL="0">
              <a:lnSpc>
                <a:spcPts val="950"/>
              </a:lnSpc>
              <a:buNone/>
            </a:pPr>
            <a:r>
              <a:rPr lang="en-US" sz="9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&lt;/div&gt;</a:t>
            </a:r>
            <a:endParaRPr lang="en-US" sz="950" dirty="0"/>
          </a:p>
          <a:p>
            <a:pPr algn="l" indent="0" marL="0">
              <a:lnSpc>
                <a:spcPts val="950"/>
              </a:lnSpc>
              <a:buNone/>
            </a:pPr>
            <a:r>
              <a:rPr lang="en-US" sz="9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&lt;/div&gt;</a:t>
            </a:r>
            <a:endParaRPr lang="en-US" sz="950" dirty="0"/>
          </a:p>
          <a:p>
            <a:pPr algn="l" indent="0" marL="0">
              <a:lnSpc>
                <a:spcPts val="950"/>
              </a:lnSpc>
              <a:buNone/>
            </a:pPr>
            <a:r>
              <a:rPr lang="en-US" sz="9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&lt;script src="bootstrap.bundle.min.js"&gt;&lt;/script&gt;</a:t>
            </a:r>
            <a:endParaRPr lang="en-US" sz="950" dirty="0"/>
          </a:p>
          <a:p>
            <a:pPr algn="l" indent="0" marL="0">
              <a:lnSpc>
                <a:spcPts val="950"/>
              </a:lnSpc>
              <a:buNone/>
            </a:pPr>
            <a:r>
              <a:rPr lang="en-US" sz="9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&lt;/body&gt;</a:t>
            </a:r>
            <a:endParaRPr lang="en-US" sz="950" dirty="0"/>
          </a:p>
          <a:p>
            <a:pPr algn="l" indent="0" marL="0">
              <a:lnSpc>
                <a:spcPts val="950"/>
              </a:lnSpc>
              <a:buNone/>
            </a:pPr>
            <a:r>
              <a:rPr lang="en-US" sz="9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&lt;/html&gt;</a:t>
            </a:r>
            <a:endParaRPr lang="en-US" sz="9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565" y="6091714"/>
            <a:ext cx="2879050" cy="50065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121700" y="6661428"/>
            <a:ext cx="1564719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Container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3121700" y="6906220"/>
            <a:ext cx="2628781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950"/>
              </a:lnSpc>
              <a:buNone/>
            </a:pPr>
            <a:r>
              <a:rPr lang="en-US" sz="9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Contenedor central con márgenes responsivos</a:t>
            </a:r>
            <a:endParaRPr lang="en-US" sz="9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615" y="6091714"/>
            <a:ext cx="2879050" cy="50065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000750" y="6661428"/>
            <a:ext cx="1564719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Row</a:t>
            </a:r>
            <a:endParaRPr lang="en-US" sz="1200" dirty="0"/>
          </a:p>
        </p:txBody>
      </p:sp>
      <p:sp>
        <p:nvSpPr>
          <p:cNvPr id="14" name="Text 9"/>
          <p:cNvSpPr/>
          <p:nvPr/>
        </p:nvSpPr>
        <p:spPr>
          <a:xfrm>
            <a:off x="6000750" y="6906220"/>
            <a:ext cx="2628781" cy="1262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50"/>
              </a:lnSpc>
              <a:buNone/>
            </a:pPr>
            <a:r>
              <a:rPr lang="en-US" sz="9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Fila contenedora para columnas</a:t>
            </a:r>
            <a:endParaRPr lang="en-US" sz="95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4666" y="6091714"/>
            <a:ext cx="2879050" cy="50065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8879800" y="6661428"/>
            <a:ext cx="1564719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Columnas</a:t>
            </a:r>
            <a:endParaRPr lang="en-US" sz="1200" dirty="0"/>
          </a:p>
        </p:txBody>
      </p:sp>
      <p:sp>
        <p:nvSpPr>
          <p:cNvPr id="17" name="Text 11"/>
          <p:cNvSpPr/>
          <p:nvPr/>
        </p:nvSpPr>
        <p:spPr>
          <a:xfrm>
            <a:off x="8879800" y="6906220"/>
            <a:ext cx="2628781" cy="1262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50"/>
              </a:lnSpc>
              <a:buNone/>
            </a:pPr>
            <a:r>
              <a:rPr lang="en-US" sz="9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Espacio de contenido proporcional</a:t>
            </a:r>
            <a:endParaRPr lang="en-US" sz="9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1629"/>
            <a:ext cx="10184011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Buenas Prácticas y Errores Comunes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42373"/>
            <a:ext cx="6407944" cy="1624013"/>
          </a:xfrm>
          <a:prstGeom prst="roundRect">
            <a:avLst>
              <a:gd name="adj" fmla="val 5866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4CAF5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51084" y="2099667"/>
            <a:ext cx="4313158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✓ Aplica Clases Correctamente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51084" y="2604254"/>
            <a:ext cx="5893356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Usa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.container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para centrar,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.row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dentro de contenedores, y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.col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dentro de filas de forma anidada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1842373"/>
            <a:ext cx="6408063" cy="1624013"/>
          </a:xfrm>
          <a:prstGeom prst="roundRect">
            <a:avLst>
              <a:gd name="adj" fmla="val 5866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FF980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85842" y="2099667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✗ Evita Sobrecargar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85842" y="2604254"/>
            <a:ext cx="589347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No añadas Bootstrap a proyectos pequeños o donde CSS puro sea suficiente. Mantén solo lo necesario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3721537"/>
            <a:ext cx="6407944" cy="1984891"/>
          </a:xfrm>
          <a:prstGeom prst="roundRect">
            <a:avLst>
              <a:gd name="adj" fmla="val 4800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FF980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51084" y="3978831"/>
            <a:ext cx="5893356" cy="7369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✗ No Puedes Cambiar Estilos Directamente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51084" y="4851916"/>
            <a:ext cx="5893356" cy="597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Evita modificar el archivo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bootstrap.css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original. Usa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296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SASS/variables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o CSS custom para personalización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3721537"/>
            <a:ext cx="6408063" cy="1984891"/>
          </a:xfrm>
          <a:prstGeom prst="roundRect">
            <a:avLst>
              <a:gd name="adj" fmla="val 4800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4CAF5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85842" y="3978831"/>
            <a:ext cx="4534733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✓ Utiliza Breakpoints Adecuados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85842" y="4483418"/>
            <a:ext cx="589347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Piensa mobile-first. Define comportamiento para xs, sm, md, lg y xl según necesidades del diseño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961578"/>
            <a:ext cx="6407944" cy="1616393"/>
          </a:xfrm>
          <a:prstGeom prst="roundRect">
            <a:avLst>
              <a:gd name="adj" fmla="val 5894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4CAF50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51084" y="6218873"/>
            <a:ext cx="3094434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✓ Aprende CSS Básico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051084" y="6723459"/>
            <a:ext cx="5893356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Bootstrap no reemplaza conocimiento CSS. Comprende flexbox, box-model y especificidad para mejor control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428548" y="5961578"/>
            <a:ext cx="6408063" cy="1616393"/>
          </a:xfrm>
          <a:prstGeom prst="roundRect">
            <a:avLst>
              <a:gd name="adj" fmla="val 5894"/>
            </a:avLst>
          </a:prstGeom>
          <a:solidFill>
            <a:srgbClr val="101620">
              <a:alpha val="95000"/>
            </a:srgbClr>
          </a:solidFill>
          <a:ln w="30480">
            <a:solidFill>
              <a:srgbClr val="FF9800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7685842" y="6218873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✗ Evita el !important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685842" y="6723459"/>
            <a:ext cx="5893475" cy="597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No fuerces estilos con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highlight>
                  <a:srgbClr val="1D232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!important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. Revisa jerarquía de clases o usa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296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SASS variables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para prioridad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2026-02-15T02:18:41Z</dcterms:created>
  <dcterms:modified xsi:type="dcterms:W3CDTF">2026-02-15T02:18:41Z</dcterms:modified>
</cp:coreProperties>
</file>